
<file path=[Content_Types].xml><?xml version="1.0" encoding="utf-8"?>
<Types xmlns="http://schemas.openxmlformats.org/package/2006/content-types">
  <Default ContentType="image/jpeg" Extension="jpeg"/>
  <Default ContentType="application/vnd.openxmlformats-package.relationships+xml" Extension="rels"/>
  <Default ContentType="image/tiff" Extension="tiff"/>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Default ContentType="image/png" Extension="png"/>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63" r:id="rId4"/>
    <p:sldId id="260" r:id="rId5"/>
    <p:sldId id="261" r:id="rId6"/>
    <p:sldId id="299" r:id="rId7"/>
    <p:sldId id="264" r:id="rId8"/>
    <p:sldId id="290" r:id="rId9"/>
    <p:sldId id="291" r:id="rId10"/>
    <p:sldId id="265" r:id="rId11"/>
    <p:sldId id="292" r:id="rId12"/>
    <p:sldId id="293" r:id="rId13"/>
    <p:sldId id="294" r:id="rId14"/>
    <p:sldId id="295" r:id="rId15"/>
    <p:sldId id="296" r:id="rId16"/>
    <p:sldId id="297" r:id="rId17"/>
    <p:sldId id="300" r:id="rId18"/>
    <p:sldId id="301" r:id="rId19"/>
    <p:sldId id="302" r:id="rId20"/>
    <p:sldId id="303" r:id="rId21"/>
    <p:sldId id="304" r:id="rId22"/>
    <p:sldId id="25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26"/>
  </p:normalViewPr>
  <p:slideViewPr>
    <p:cSldViewPr snapToGrid="0" snapToObjects="1">
      <p:cViewPr varScale="1">
        <p:scale>
          <a:sx n="121" d="100"/>
          <a:sy n="121" d="100"/>
        </p:scale>
        <p:origin x="928"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8/23/20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8/23/20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8/23/20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8/23/20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8/23/20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8/23/20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8/23/20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gao.gov/reports/GAO-20-625/#TOC_Letter_Findings"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arget="../media/image2.png" Type="http://schemas.openxmlformats.org/officeDocument/2006/relationships/image"/><Relationship Id="rId1" Target="../slideLayouts/slideLayout2.xml" Type="http://schemas.openxmlformats.org/officeDocument/2006/relationships/slideLayout"/></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nada.ca/en/revenue-agency/services/benefits/emergency-student-benefit.html" TargetMode="External"/><Relationship Id="rId2" Type="http://schemas.openxmlformats.org/officeDocument/2006/relationships/hyperlink" Target="https://www.canada.ca/en/revenue-agency/services/benefits/apply-for-cerb-with-cra.html" TargetMode="External"/><Relationship Id="rId1" Type="http://schemas.openxmlformats.org/officeDocument/2006/relationships/slideLayout" Target="../slideLayouts/slideLayout2.xml"/><Relationship Id="rId4" Type="http://schemas.openxmlformats.org/officeDocument/2006/relationships/hyperlink" Target="https://www.canada.ca/en/revenue-agency/campaigns/covid-19-update/covid-19-ccb-payment-increase.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958AD-7E11-A145-B9B7-CCD1993A7EBE}"/>
              </a:ext>
            </a:extLst>
          </p:cNvPr>
          <p:cNvSpPr>
            <a:spLocks noGrp="1"/>
          </p:cNvSpPr>
          <p:nvPr>
            <p:ph type="ctrTitle"/>
          </p:nvPr>
        </p:nvSpPr>
        <p:spPr>
          <a:xfrm>
            <a:off x="1395167" y="2386744"/>
            <a:ext cx="9436231" cy="1645920"/>
          </a:xfrm>
        </p:spPr>
        <p:txBody>
          <a:bodyPr/>
          <a:lstStyle/>
          <a:p>
            <a:r>
              <a:rPr lang="en-US" dirty="0"/>
              <a:t>The Pandemic and the Economy</a:t>
            </a:r>
            <a:br>
              <a:rPr lang="en-US" dirty="0"/>
            </a:br>
            <a:r>
              <a:rPr lang="en-US" sz="3200" dirty="0"/>
              <a:t>Summer 2020</a:t>
            </a:r>
          </a:p>
        </p:txBody>
      </p:sp>
      <p:sp>
        <p:nvSpPr>
          <p:cNvPr id="3" name="Subtitle 2">
            <a:extLst>
              <a:ext uri="{FF2B5EF4-FFF2-40B4-BE49-F238E27FC236}">
                <a16:creationId xmlns:a16="http://schemas.microsoft.com/office/drawing/2014/main" id="{F70CA09B-6676-E147-9D5F-5E5D26C1CE97}"/>
              </a:ext>
            </a:extLst>
          </p:cNvPr>
          <p:cNvSpPr>
            <a:spLocks noGrp="1"/>
          </p:cNvSpPr>
          <p:nvPr>
            <p:ph type="subTitle" idx="1"/>
          </p:nvPr>
        </p:nvSpPr>
        <p:spPr>
          <a:xfrm>
            <a:off x="2394408" y="4352544"/>
            <a:ext cx="7447176" cy="1239894"/>
          </a:xfrm>
        </p:spPr>
        <p:txBody>
          <a:bodyPr>
            <a:normAutofit fontScale="32500" lnSpcReduction="20000"/>
          </a:bodyPr>
          <a:lstStyle/>
          <a:p>
            <a:endParaRPr lang="en-US" dirty="0"/>
          </a:p>
          <a:p>
            <a:r>
              <a:rPr lang="en-US" sz="12000" dirty="0"/>
              <a:t>Fiscal Policy Response</a:t>
            </a:r>
            <a:endParaRPr lang="en-US" sz="7600" dirty="0"/>
          </a:p>
          <a:p>
            <a:r>
              <a:rPr lang="en-US" sz="7600" dirty="0"/>
              <a:t>Nancy Kimelman</a:t>
            </a:r>
          </a:p>
          <a:p>
            <a:endParaRPr lang="en-US" dirty="0"/>
          </a:p>
        </p:txBody>
      </p:sp>
    </p:spTree>
    <p:extLst>
      <p:ext uri="{BB962C8B-B14F-4D97-AF65-F5344CB8AC3E}">
        <p14:creationId xmlns:p14="http://schemas.microsoft.com/office/powerpoint/2010/main" val="2036571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Paycheck protection</a:t>
            </a:r>
            <a:r>
              <a:rPr lang="en-US" sz="3000" dirty="0">
                <a:solidFill>
                  <a:schemeClr val="bg1"/>
                </a:solidFill>
              </a:rPr>
              <a:t> </a:t>
            </a:r>
          </a:p>
        </p:txBody>
      </p:sp>
      <p:sp>
        <p:nvSpPr>
          <p:cNvPr id="3" name="TextBox 2"/>
          <p:cNvSpPr txBox="1"/>
          <p:nvPr/>
        </p:nvSpPr>
        <p:spPr>
          <a:xfrm>
            <a:off x="1774977" y="336508"/>
            <a:ext cx="1104341"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5762400" cy="3477875"/>
          </a:xfrm>
          <a:prstGeom prst="rect">
            <a:avLst/>
          </a:prstGeom>
        </p:spPr>
        <p:txBody>
          <a:bodyPr wrap="square">
            <a:spAutoFit/>
          </a:bodyPr>
          <a:lstStyle/>
          <a:p>
            <a:r>
              <a:rPr lang="en-US" sz="2000" dirty="0"/>
              <a:t>The Paycheck Protection Program (PPP), a provision of the CARES Act, offers forgivable, low-interest loans to small businesses facing uncertainty during the COVID-19 emergency,. Its goal is to allow small business owners to so retain workers, maintain payroll, and cover certain other existing overhead costs.</a:t>
            </a:r>
          </a:p>
          <a:p>
            <a:endParaRPr lang="en-US" sz="2000" dirty="0"/>
          </a:p>
          <a:p>
            <a:r>
              <a:rPr lang="en-US" sz="2000" dirty="0"/>
              <a:t>The idea is straightforward: keep employees afloat until the economy is back, and keep employers in business so employees have jobs to return to. </a:t>
            </a:r>
          </a:p>
        </p:txBody>
      </p:sp>
    </p:spTree>
    <p:extLst>
      <p:ext uri="{BB962C8B-B14F-4D97-AF65-F5344CB8AC3E}">
        <p14:creationId xmlns:p14="http://schemas.microsoft.com/office/powerpoint/2010/main" val="402911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Paycheck protection</a:t>
            </a:r>
            <a:r>
              <a:rPr lang="en-US" sz="3000" dirty="0">
                <a:solidFill>
                  <a:schemeClr val="bg1"/>
                </a:solidFill>
              </a:rPr>
              <a:t> </a:t>
            </a:r>
          </a:p>
        </p:txBody>
      </p:sp>
      <p:sp>
        <p:nvSpPr>
          <p:cNvPr id="3" name="TextBox 2"/>
          <p:cNvSpPr txBox="1"/>
          <p:nvPr/>
        </p:nvSpPr>
        <p:spPr>
          <a:xfrm>
            <a:off x="1774977" y="336508"/>
            <a:ext cx="873957" cy="369332"/>
          </a:xfrm>
          <a:prstGeom prst="rect">
            <a:avLst/>
          </a:prstGeom>
          <a:solidFill>
            <a:schemeClr val="bg1"/>
          </a:solidFill>
        </p:spPr>
        <p:txBody>
          <a:bodyPr wrap="none" rtlCol="0">
            <a:spAutoFit/>
          </a:bodyPr>
          <a:lstStyle/>
          <a:p>
            <a:r>
              <a:rPr lang="en-US" dirty="0"/>
              <a:t>Canada</a:t>
            </a:r>
          </a:p>
        </p:txBody>
      </p:sp>
      <p:sp>
        <p:nvSpPr>
          <p:cNvPr id="5" name="Rectangle 4"/>
          <p:cNvSpPr/>
          <p:nvPr/>
        </p:nvSpPr>
        <p:spPr>
          <a:xfrm>
            <a:off x="5541948" y="1146459"/>
            <a:ext cx="6094240" cy="3170099"/>
          </a:xfrm>
          <a:prstGeom prst="rect">
            <a:avLst/>
          </a:prstGeom>
        </p:spPr>
        <p:txBody>
          <a:bodyPr wrap="square">
            <a:spAutoFit/>
          </a:bodyPr>
          <a:lstStyle/>
          <a:p>
            <a:r>
              <a:rPr lang="en-US" sz="2000" dirty="0"/>
              <a:t>A Canadian employer whose business has been affected by COVID-19 is eligible for a subsidy of 75% of employee wages for up to 12 weeks, retroactive from March 15, 2020, to June 6, 2020.</a:t>
            </a:r>
          </a:p>
          <a:p>
            <a:endParaRPr lang="en-US" sz="2000" dirty="0"/>
          </a:p>
          <a:p>
            <a:r>
              <a:rPr lang="en-US" sz="2000" dirty="0"/>
              <a:t>This wage subsidy is designed to enable firms to re-hire workers previously laid off as a result of COVID-19, help prevent further job losses, and better position the employer to resume normal operations following the crisis.</a:t>
            </a:r>
          </a:p>
        </p:txBody>
      </p:sp>
    </p:spTree>
    <p:extLst>
      <p:ext uri="{BB962C8B-B14F-4D97-AF65-F5344CB8AC3E}">
        <p14:creationId xmlns:p14="http://schemas.microsoft.com/office/powerpoint/2010/main" val="1363530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Paycheck protection</a:t>
            </a:r>
            <a:r>
              <a:rPr lang="en-US" sz="3000" dirty="0">
                <a:solidFill>
                  <a:schemeClr val="bg1"/>
                </a:solidFill>
              </a:rPr>
              <a:t> </a:t>
            </a:r>
          </a:p>
        </p:txBody>
      </p:sp>
      <p:sp>
        <p:nvSpPr>
          <p:cNvPr id="3" name="TextBox 2"/>
          <p:cNvSpPr txBox="1"/>
          <p:nvPr/>
        </p:nvSpPr>
        <p:spPr>
          <a:xfrm>
            <a:off x="1774977" y="336508"/>
            <a:ext cx="666721" cy="369332"/>
          </a:xfrm>
          <a:prstGeom prst="rect">
            <a:avLst/>
          </a:prstGeom>
          <a:solidFill>
            <a:schemeClr val="bg1"/>
          </a:solidFill>
        </p:spPr>
        <p:txBody>
          <a:bodyPr wrap="none" rtlCol="0">
            <a:spAutoFit/>
          </a:bodyPr>
          <a:lstStyle/>
          <a:p>
            <a:r>
              <a:rPr lang="en-US" dirty="0"/>
              <a:t>Japan</a:t>
            </a:r>
          </a:p>
        </p:txBody>
      </p:sp>
      <p:sp>
        <p:nvSpPr>
          <p:cNvPr id="5" name="Rectangle 4"/>
          <p:cNvSpPr/>
          <p:nvPr/>
        </p:nvSpPr>
        <p:spPr>
          <a:xfrm>
            <a:off x="5541948" y="1146459"/>
            <a:ext cx="6094240" cy="2554545"/>
          </a:xfrm>
          <a:prstGeom prst="rect">
            <a:avLst/>
          </a:prstGeom>
        </p:spPr>
        <p:txBody>
          <a:bodyPr wrap="square">
            <a:spAutoFit/>
          </a:bodyPr>
          <a:lstStyle/>
          <a:p>
            <a:r>
              <a:rPr lang="en-US" sz="2000" dirty="0"/>
              <a:t>Japanese law requires businesses to pay furloughed employees 60 percent of their wages. </a:t>
            </a:r>
          </a:p>
          <a:p>
            <a:endParaRPr lang="en-US" sz="2000" dirty="0"/>
          </a:p>
          <a:p>
            <a:r>
              <a:rPr lang="en-US" sz="2000" dirty="0"/>
              <a:t>Japanese companies have a very different attitude towards layoffs than in the U.S., for a variety of economic and social reasons. </a:t>
            </a:r>
          </a:p>
          <a:p>
            <a:endParaRPr lang="en-US" sz="2000" dirty="0"/>
          </a:p>
          <a:p>
            <a:endParaRPr lang="en-US" sz="2000" dirty="0"/>
          </a:p>
        </p:txBody>
      </p:sp>
    </p:spTree>
    <p:extLst>
      <p:ext uri="{BB962C8B-B14F-4D97-AF65-F5344CB8AC3E}">
        <p14:creationId xmlns:p14="http://schemas.microsoft.com/office/powerpoint/2010/main" val="1121566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Help for unemployed</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23529" y="916993"/>
            <a:ext cx="6103059" cy="4401205"/>
          </a:xfrm>
          <a:prstGeom prst="rect">
            <a:avLst/>
          </a:prstGeom>
        </p:spPr>
        <p:txBody>
          <a:bodyPr wrap="square">
            <a:spAutoFit/>
          </a:bodyPr>
          <a:lstStyle/>
          <a:p>
            <a:pPr marL="285750" indent="-285750">
              <a:buFont typeface="Arial" charset="0"/>
              <a:buChar char="•"/>
            </a:pPr>
            <a:r>
              <a:rPr lang="en-US" sz="2000" dirty="0"/>
              <a:t>Pandemic Unemployment Assistance – New program to provide unemployment benefits for people who don’t usually qualify for regular state Unemployment Insurance.  </a:t>
            </a:r>
            <a:br>
              <a:rPr lang="en-US" sz="2000" dirty="0"/>
            </a:br>
            <a:r>
              <a:rPr lang="en-US" sz="2000" dirty="0"/>
              <a:t>  </a:t>
            </a:r>
          </a:p>
          <a:p>
            <a:pPr marL="285750" indent="-285750">
              <a:buFont typeface="Arial" charset="0"/>
              <a:buChar char="•"/>
            </a:pPr>
            <a:r>
              <a:rPr lang="en-US" sz="2000" dirty="0"/>
              <a:t>Pandemic Emergency Unemployment Compensation – A 13-week benefit extension for people who have used all benefits available in their regular Unemployment Insurance claim.   </a:t>
            </a:r>
            <a:br>
              <a:rPr lang="en-US" sz="2000" dirty="0"/>
            </a:br>
            <a:endParaRPr lang="en-US" sz="2000" dirty="0"/>
          </a:p>
          <a:p>
            <a:pPr marL="285750" indent="-285750">
              <a:buFont typeface="Arial" charset="0"/>
              <a:buChar char="•"/>
            </a:pPr>
            <a:r>
              <a:rPr lang="en-US" sz="2000" dirty="0"/>
              <a:t>Pandemic Additional Compensation – An additional $600 federal stimulus payment automatically added to each week of benefits received between March 29 and July 25, 2020.</a:t>
            </a:r>
          </a:p>
        </p:txBody>
      </p:sp>
    </p:spTree>
    <p:extLst>
      <p:ext uri="{BB962C8B-B14F-4D97-AF65-F5344CB8AC3E}">
        <p14:creationId xmlns:p14="http://schemas.microsoft.com/office/powerpoint/2010/main" val="317820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Tax RELIEF FOR INDIVIDUALS </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23529" y="742920"/>
            <a:ext cx="6354071" cy="4708981"/>
          </a:xfrm>
          <a:prstGeom prst="rect">
            <a:avLst/>
          </a:prstGeom>
        </p:spPr>
        <p:txBody>
          <a:bodyPr wrap="square">
            <a:spAutoFit/>
          </a:bodyPr>
          <a:lstStyle/>
          <a:p>
            <a:pPr marL="285750" indent="-285750">
              <a:buFont typeface="Arial" charset="0"/>
              <a:buChar char="•"/>
            </a:pPr>
            <a:r>
              <a:rPr lang="en-US" sz="2000" dirty="0"/>
              <a:t>Waives the 10% early withdrawal penalty for 401K and IRA distributions up to $100,000.  Withdrawals are still taxed, but taxes are spread over three years, or the taxpayer has the three-year period to roll it back over.</a:t>
            </a:r>
            <a:br>
              <a:rPr lang="en-US" sz="2000" dirty="0"/>
            </a:br>
            <a:endParaRPr lang="en-US" sz="2000" dirty="0"/>
          </a:p>
          <a:p>
            <a:pPr marL="285750" indent="-285750">
              <a:buFont typeface="Arial" charset="0"/>
              <a:buChar char="•"/>
            </a:pPr>
            <a:r>
              <a:rPr lang="en-US" sz="2000" dirty="0"/>
              <a:t>Employer payments to an employee for schooling are excludable from income of the employee.</a:t>
            </a:r>
          </a:p>
          <a:p>
            <a:pPr marL="285750" indent="-285750">
              <a:buFont typeface="Arial" charset="0"/>
              <a:buChar char="•"/>
            </a:pPr>
            <a:endParaRPr lang="en-US" sz="2000" dirty="0"/>
          </a:p>
          <a:p>
            <a:pPr marL="285750" indent="-285750">
              <a:buFont typeface="Arial" charset="0"/>
              <a:buChar char="•"/>
            </a:pPr>
            <a:r>
              <a:rPr lang="en-US" sz="2000" dirty="0"/>
              <a:t>Tax deadline extended to July 15</a:t>
            </a:r>
          </a:p>
          <a:p>
            <a:pPr marL="285750" indent="-285750">
              <a:buFont typeface="Arial" charset="0"/>
              <a:buChar char="•"/>
            </a:pPr>
            <a:endParaRPr lang="en-US" sz="2000" dirty="0"/>
          </a:p>
          <a:p>
            <a:pPr marL="285750" indent="-285750">
              <a:buFont typeface="Arial" charset="0"/>
              <a:buChar char="•"/>
            </a:pPr>
            <a:r>
              <a:rPr lang="en-US" sz="2000" dirty="0"/>
              <a:t>401K loan limit raised to $100,000.  And forced distributions suspended.  </a:t>
            </a:r>
          </a:p>
          <a:p>
            <a:pPr marL="285750" indent="-285750">
              <a:buFont typeface="Arial" charset="0"/>
              <a:buChar char="•"/>
            </a:pPr>
            <a:endParaRPr lang="en-US" sz="2000" dirty="0"/>
          </a:p>
          <a:p>
            <a:pPr marL="285750" indent="-285750">
              <a:buFont typeface="Arial" charset="0"/>
              <a:buChar char="•"/>
            </a:pPr>
            <a:r>
              <a:rPr lang="en-US" sz="2000" dirty="0"/>
              <a:t>Interest expense limitations increased to 50% from 30% for tax years beginning in 2019 or 2020. </a:t>
            </a:r>
          </a:p>
        </p:txBody>
      </p:sp>
    </p:spTree>
    <p:extLst>
      <p:ext uri="{BB962C8B-B14F-4D97-AF65-F5344CB8AC3E}">
        <p14:creationId xmlns:p14="http://schemas.microsoft.com/office/powerpoint/2010/main" val="2034692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Tax RELIEF FOR businesses </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23529" y="916993"/>
            <a:ext cx="6354071" cy="3785652"/>
          </a:xfrm>
          <a:prstGeom prst="rect">
            <a:avLst/>
          </a:prstGeom>
        </p:spPr>
        <p:txBody>
          <a:bodyPr wrap="square">
            <a:spAutoFit/>
          </a:bodyPr>
          <a:lstStyle/>
          <a:p>
            <a:pPr marL="285750" indent="-285750">
              <a:buFont typeface="Arial" charset="0"/>
              <a:buChar char="•"/>
            </a:pPr>
            <a:r>
              <a:rPr lang="en-US" sz="2000" dirty="0"/>
              <a:t>Eligible employers are entitled to a credit against the employer’s share of the Old-Age, Survivors, and Disability Insurance (OASDI) employment taxes (6.2 percent rate) for each calendar quarter equal to 50 percent of the qualified wages for the quarter.</a:t>
            </a:r>
          </a:p>
          <a:p>
            <a:pPr marL="285750" indent="-285750">
              <a:buFont typeface="Arial" charset="0"/>
              <a:buChar char="•"/>
            </a:pPr>
            <a:endParaRPr lang="en-US" sz="2000" dirty="0"/>
          </a:p>
          <a:p>
            <a:pPr marL="285750" indent="-285750">
              <a:buFont typeface="Arial" charset="0"/>
              <a:buChar char="•"/>
            </a:pPr>
            <a:r>
              <a:rPr lang="en-US" sz="2000" dirty="0"/>
              <a:t>Delay of payment of employer payroll taxes</a:t>
            </a:r>
          </a:p>
          <a:p>
            <a:pPr marL="285750" indent="-285750">
              <a:buFont typeface="Arial" charset="0"/>
              <a:buChar char="•"/>
            </a:pPr>
            <a:endParaRPr lang="en-US" sz="2000" dirty="0"/>
          </a:p>
          <a:p>
            <a:pPr marL="285750" indent="-285750">
              <a:buFont typeface="Arial" charset="0"/>
              <a:buChar char="•"/>
            </a:pPr>
            <a:r>
              <a:rPr lang="en-US" sz="2000" dirty="0"/>
              <a:t>The restriction of 80% on carryforward losses has been eliminated. </a:t>
            </a:r>
          </a:p>
          <a:p>
            <a:pPr marL="285750" indent="-285750">
              <a:buFont typeface="Arial" charset="0"/>
              <a:buChar char="•"/>
            </a:pPr>
            <a:endParaRPr lang="en-US" sz="2000" dirty="0"/>
          </a:p>
          <a:p>
            <a:pPr marL="285750" indent="-285750">
              <a:buFont typeface="Arial" charset="0"/>
              <a:buChar char="•"/>
            </a:pPr>
            <a:r>
              <a:rPr lang="en-US" sz="2000" dirty="0"/>
              <a:t>The list goes on….</a:t>
            </a:r>
          </a:p>
        </p:txBody>
      </p:sp>
    </p:spTree>
    <p:extLst>
      <p:ext uri="{BB962C8B-B14F-4D97-AF65-F5344CB8AC3E}">
        <p14:creationId xmlns:p14="http://schemas.microsoft.com/office/powerpoint/2010/main" val="2016166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Small business loans</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23529" y="521174"/>
            <a:ext cx="6354071" cy="5324535"/>
          </a:xfrm>
          <a:prstGeom prst="rect">
            <a:avLst/>
          </a:prstGeom>
        </p:spPr>
        <p:txBody>
          <a:bodyPr wrap="square">
            <a:spAutoFit/>
          </a:bodyPr>
          <a:lstStyle/>
          <a:p>
            <a:pPr marL="285750" indent="-285750">
              <a:buFont typeface="Arial" charset="0"/>
              <a:buChar char="•"/>
            </a:pPr>
            <a:r>
              <a:rPr lang="en-US" sz="2000" dirty="0"/>
              <a:t>In addition to the PPP…</a:t>
            </a:r>
            <a:br>
              <a:rPr lang="en-US" sz="2000" dirty="0"/>
            </a:br>
            <a:endParaRPr lang="en-US" sz="2000" dirty="0"/>
          </a:p>
          <a:p>
            <a:pPr marL="742950" lvl="1" indent="-285750">
              <a:buFont typeface="Arial" charset="0"/>
              <a:buChar char="•"/>
            </a:pPr>
            <a:r>
              <a:rPr lang="en-US" sz="2000" dirty="0"/>
              <a:t>Economic Injury Disaster Loan:  This loan offers relief to small businesses and non-profits that are currently experiencing a temporary loss of revenue.</a:t>
            </a:r>
            <a:br>
              <a:rPr lang="en-US" sz="2000" dirty="0"/>
            </a:br>
            <a:endParaRPr lang="en-US" sz="2000" dirty="0"/>
          </a:p>
          <a:p>
            <a:pPr marL="742950" lvl="1" indent="-285750">
              <a:buFont typeface="Arial" charset="0"/>
              <a:buChar char="•"/>
            </a:pPr>
            <a:r>
              <a:rPr lang="en-US" sz="2000" dirty="0"/>
              <a:t>SBA Express Bridge Loans: Enables small businesses who already do business with an SBA Express Lender to gain quick access up to $25,000.</a:t>
            </a:r>
            <a:br>
              <a:rPr lang="en-US" sz="2000" dirty="0"/>
            </a:br>
            <a:endParaRPr lang="en-US" sz="2000" dirty="0"/>
          </a:p>
          <a:p>
            <a:pPr marL="742950" lvl="1" indent="-285750">
              <a:buFont typeface="Arial" charset="0"/>
              <a:buChar char="•"/>
            </a:pPr>
            <a:r>
              <a:rPr lang="en-US" sz="2000" dirty="0"/>
              <a:t>SBA Debt Relief:  SBA will pay 6 months of principal, interest, and fees that borrowers owe for all current SBA loans and Microloans.  </a:t>
            </a:r>
          </a:p>
          <a:p>
            <a:pPr marL="742950" lvl="1" indent="-285750">
              <a:buFont typeface="Arial" charset="0"/>
              <a:buChar char="•"/>
            </a:pPr>
            <a:endParaRPr lang="en-US" sz="2000" dirty="0"/>
          </a:p>
          <a:p>
            <a:pPr marL="742950" lvl="1" indent="-285750">
              <a:buFont typeface="Arial" charset="0"/>
              <a:buChar char="•"/>
            </a:pPr>
            <a:r>
              <a:rPr lang="en-US" sz="2000" dirty="0"/>
              <a:t>The Federal Reserve assumed responsibility for the Main Street Lending Program in the CARES Act. It will be discussed in the next lecture. </a:t>
            </a:r>
          </a:p>
        </p:txBody>
      </p:sp>
    </p:spTree>
    <p:extLst>
      <p:ext uri="{BB962C8B-B14F-4D97-AF65-F5344CB8AC3E}">
        <p14:creationId xmlns:p14="http://schemas.microsoft.com/office/powerpoint/2010/main" val="939492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Small business loans</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23529" y="916993"/>
            <a:ext cx="6354071" cy="4093428"/>
          </a:xfrm>
          <a:prstGeom prst="rect">
            <a:avLst/>
          </a:prstGeom>
        </p:spPr>
        <p:txBody>
          <a:bodyPr wrap="square">
            <a:spAutoFit/>
          </a:bodyPr>
          <a:lstStyle/>
          <a:p>
            <a:pPr marL="285750" indent="-285750">
              <a:buFont typeface="Arial" charset="0"/>
              <a:buChar char="•"/>
            </a:pPr>
            <a:r>
              <a:rPr lang="en-US" sz="2000" dirty="0"/>
              <a:t>In addition to the PPP…</a:t>
            </a:r>
            <a:br>
              <a:rPr lang="en-US" sz="2000" dirty="0"/>
            </a:br>
            <a:endParaRPr lang="en-US" sz="2000" dirty="0"/>
          </a:p>
          <a:p>
            <a:pPr marL="742950" lvl="1" indent="-285750">
              <a:buFont typeface="Arial" charset="0"/>
              <a:buChar char="•"/>
            </a:pPr>
            <a:r>
              <a:rPr lang="en-US" sz="2000" dirty="0"/>
              <a:t>Economic Injury Disaster Loan:  This loan offers relief to small businesses and non-profits that are currently experiencing a temporary loss of revenue.</a:t>
            </a:r>
            <a:br>
              <a:rPr lang="en-US" sz="2000" dirty="0"/>
            </a:br>
            <a:endParaRPr lang="en-US" sz="2000" dirty="0"/>
          </a:p>
          <a:p>
            <a:pPr marL="742950" lvl="1" indent="-285750">
              <a:buFont typeface="Arial" charset="0"/>
              <a:buChar char="•"/>
            </a:pPr>
            <a:r>
              <a:rPr lang="en-US" sz="2000" dirty="0"/>
              <a:t>SBA Express Bridge Loans: Enables small businesses who already do business with an SBA Express Lender to gain quick access up to $25,000.</a:t>
            </a:r>
            <a:br>
              <a:rPr lang="en-US" sz="2000" dirty="0"/>
            </a:br>
            <a:endParaRPr lang="en-US" sz="2000" dirty="0"/>
          </a:p>
          <a:p>
            <a:pPr marL="742950" lvl="1" indent="-285750">
              <a:buFont typeface="Arial" charset="0"/>
              <a:buChar char="•"/>
            </a:pPr>
            <a:r>
              <a:rPr lang="en-US" sz="2000" dirty="0"/>
              <a:t>SBA Debt Relief:  SBA will pay 6 months of principal, interest, and fees that borrowers owe for all current SBA loans and Microloans.  </a:t>
            </a:r>
          </a:p>
        </p:txBody>
      </p:sp>
    </p:spTree>
    <p:extLst>
      <p:ext uri="{BB962C8B-B14F-4D97-AF65-F5344CB8AC3E}">
        <p14:creationId xmlns:p14="http://schemas.microsoft.com/office/powerpoint/2010/main" val="227690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large business help</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23529" y="916993"/>
            <a:ext cx="6354071" cy="3785652"/>
          </a:xfrm>
          <a:prstGeom prst="rect">
            <a:avLst/>
          </a:prstGeom>
        </p:spPr>
        <p:txBody>
          <a:bodyPr wrap="square">
            <a:spAutoFit/>
          </a:bodyPr>
          <a:lstStyle/>
          <a:p>
            <a:pPr marL="285750" indent="-285750">
              <a:buFont typeface="Arial" charset="0"/>
              <a:buChar char="•"/>
            </a:pPr>
            <a:r>
              <a:rPr lang="en-US" sz="2000" dirty="0"/>
              <a:t>$500 billion allotted to provide loans, loan guarantees, and other investments;  these loans are overseen by a Treasury Department inspector general. These loans cannot be forgiven. </a:t>
            </a:r>
            <a:br>
              <a:rPr lang="en-US" sz="2000" dirty="0"/>
            </a:br>
            <a:endParaRPr lang="en-US" sz="2000" dirty="0"/>
          </a:p>
          <a:p>
            <a:pPr marL="285750" indent="-285750">
              <a:buFont typeface="Arial" charset="0"/>
              <a:buChar char="•"/>
            </a:pPr>
            <a:r>
              <a:rPr lang="en-US" sz="2000" dirty="0"/>
              <a:t>Airlines will receive $50 billion (of the $500 billion) for passenger air carriers, and $8 billion for cargo air carriers.</a:t>
            </a:r>
          </a:p>
          <a:p>
            <a:pPr marL="285750" indent="-285750">
              <a:buFont typeface="Arial" charset="0"/>
              <a:buChar char="•"/>
            </a:pPr>
            <a:endParaRPr lang="en-US" sz="2000" dirty="0"/>
          </a:p>
          <a:p>
            <a:pPr marL="285750" indent="-285750">
              <a:buFont typeface="Arial" charset="0"/>
              <a:buChar char="•"/>
            </a:pPr>
            <a:r>
              <a:rPr lang="en-US" sz="2000" dirty="0"/>
              <a:t>FYI: Unknowingly (??), large businesses qualified and received moneys under the small business program.  The amounts total to 75% of all monies allotted. </a:t>
            </a:r>
          </a:p>
        </p:txBody>
      </p:sp>
    </p:spTree>
    <p:extLst>
      <p:ext uri="{BB962C8B-B14F-4D97-AF65-F5344CB8AC3E}">
        <p14:creationId xmlns:p14="http://schemas.microsoft.com/office/powerpoint/2010/main" val="425714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503720" y="1411680"/>
            <a:ext cx="3916090"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Other provisions</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5158015" y="1411680"/>
            <a:ext cx="6354071" cy="3170099"/>
          </a:xfrm>
          <a:prstGeom prst="rect">
            <a:avLst/>
          </a:prstGeom>
        </p:spPr>
        <p:txBody>
          <a:bodyPr wrap="square">
            <a:spAutoFit/>
          </a:bodyPr>
          <a:lstStyle/>
          <a:p>
            <a:pPr marL="285750" indent="-285750">
              <a:buFont typeface="Arial" charset="0"/>
              <a:buChar char="•"/>
            </a:pPr>
            <a:r>
              <a:rPr lang="en-US" sz="2000" dirty="0"/>
              <a:t>Moneys awarded to hospitals and health care organizations to help them cope with the overload. These funds are for supplies, worker compensation, accelerated Medicare payments, facilities, drug research, testing, etc. </a:t>
            </a:r>
          </a:p>
          <a:p>
            <a:pPr marL="285750" indent="-285750">
              <a:buFont typeface="Arial" charset="0"/>
              <a:buChar char="•"/>
            </a:pPr>
            <a:endParaRPr lang="en-US" sz="2000" dirty="0"/>
          </a:p>
          <a:p>
            <a:pPr marL="285750" indent="-285750">
              <a:buFont typeface="Arial" charset="0"/>
              <a:buChar char="•"/>
            </a:pPr>
            <a:r>
              <a:rPr lang="en-US" sz="2000" dirty="0"/>
              <a:t>State and local government got federal funds to help reverse the shortfall in tax revenue due to </a:t>
            </a:r>
            <a:r>
              <a:rPr lang="en-US" sz="2000" dirty="0" err="1"/>
              <a:t>Covid</a:t>
            </a:r>
            <a:r>
              <a:rPr lang="en-US" sz="2000" dirty="0"/>
              <a:t> 19. </a:t>
            </a:r>
          </a:p>
          <a:p>
            <a:pPr marL="285750" indent="-285750">
              <a:buFont typeface="Arial" charset="0"/>
              <a:buChar char="•"/>
            </a:pPr>
            <a:endParaRPr lang="en-US" sz="2000" dirty="0"/>
          </a:p>
          <a:p>
            <a:pPr marL="285750" indent="-285750">
              <a:buFont typeface="Arial" charset="0"/>
              <a:buChar char="•"/>
            </a:pPr>
            <a:r>
              <a:rPr lang="en-US" sz="2000" dirty="0"/>
              <a:t>Agricultural bailout.</a:t>
            </a:r>
          </a:p>
        </p:txBody>
      </p:sp>
    </p:spTree>
    <p:extLst>
      <p:ext uri="{BB962C8B-B14F-4D97-AF65-F5344CB8AC3E}">
        <p14:creationId xmlns:p14="http://schemas.microsoft.com/office/powerpoint/2010/main" val="92191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72064-C0CC-C849-A1DC-339B186146D2}"/>
              </a:ext>
            </a:extLst>
          </p:cNvPr>
          <p:cNvSpPr>
            <a:spLocks noGrp="1"/>
          </p:cNvSpPr>
          <p:nvPr>
            <p:ph type="title"/>
          </p:nvPr>
        </p:nvSpPr>
        <p:spPr/>
        <p:txBody>
          <a:bodyPr/>
          <a:lstStyle/>
          <a:p>
            <a:r>
              <a:rPr lang="en-US" dirty="0"/>
              <a:t>Lecture Outline</a:t>
            </a:r>
          </a:p>
        </p:txBody>
      </p:sp>
      <p:sp>
        <p:nvSpPr>
          <p:cNvPr id="3" name="Content Placeholder 2">
            <a:extLst>
              <a:ext uri="{FF2B5EF4-FFF2-40B4-BE49-F238E27FC236}">
                <a16:creationId xmlns:a16="http://schemas.microsoft.com/office/drawing/2014/main" id="{1E66A129-2289-CA40-BAD1-783AECC60156}"/>
              </a:ext>
            </a:extLst>
          </p:cNvPr>
          <p:cNvSpPr>
            <a:spLocks noGrp="1"/>
          </p:cNvSpPr>
          <p:nvPr>
            <p:ph idx="1"/>
          </p:nvPr>
        </p:nvSpPr>
        <p:spPr/>
        <p:txBody>
          <a:bodyPr/>
          <a:lstStyle/>
          <a:p>
            <a:r>
              <a:rPr lang="en-US" dirty="0"/>
              <a:t>Fiscal Policy  Defined</a:t>
            </a:r>
          </a:p>
          <a:p>
            <a:r>
              <a:rPr lang="en-US" dirty="0"/>
              <a:t>Monetary Policy Defined </a:t>
            </a:r>
          </a:p>
          <a:p>
            <a:r>
              <a:rPr lang="en-US"/>
              <a:t>CARES ACT Provisions</a:t>
            </a:r>
            <a:endParaRPr lang="en-US" dirty="0"/>
          </a:p>
          <a:p>
            <a:r>
              <a:rPr lang="en-US" dirty="0"/>
              <a:t>GAO Report Card</a:t>
            </a:r>
          </a:p>
        </p:txBody>
      </p:sp>
    </p:spTree>
    <p:extLst>
      <p:ext uri="{BB962C8B-B14F-4D97-AF65-F5344CB8AC3E}">
        <p14:creationId xmlns:p14="http://schemas.microsoft.com/office/powerpoint/2010/main" val="2642618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395785" y="1411680"/>
            <a:ext cx="4082316"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Congress General Accounting Office review</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541948" y="1146459"/>
            <a:ext cx="6094240" cy="707886"/>
          </a:xfrm>
          <a:prstGeom prst="rect">
            <a:avLst/>
          </a:prstGeom>
        </p:spPr>
        <p:txBody>
          <a:bodyPr wrap="square">
            <a:spAutoFit/>
          </a:bodyPr>
          <a:lstStyle/>
          <a:p>
            <a:endParaRPr lang="en-US" sz="2000" dirty="0"/>
          </a:p>
          <a:p>
            <a:endParaRPr lang="en-US" sz="2000" dirty="0"/>
          </a:p>
        </p:txBody>
      </p:sp>
      <p:sp>
        <p:nvSpPr>
          <p:cNvPr id="4" name="Rectangle 3"/>
          <p:cNvSpPr/>
          <p:nvPr/>
        </p:nvSpPr>
        <p:spPr>
          <a:xfrm>
            <a:off x="4986136" y="1018482"/>
            <a:ext cx="6354071" cy="5786199"/>
          </a:xfrm>
          <a:prstGeom prst="rect">
            <a:avLst/>
          </a:prstGeom>
        </p:spPr>
        <p:txBody>
          <a:bodyPr wrap="square">
            <a:spAutoFit/>
          </a:bodyPr>
          <a:lstStyle/>
          <a:p>
            <a:pPr marL="285750" indent="-285750">
              <a:buFont typeface="Arial" charset="0"/>
              <a:buChar char="•"/>
            </a:pPr>
            <a:endParaRPr lang="en-US" sz="1600" dirty="0"/>
          </a:p>
          <a:p>
            <a:pPr marL="285750" indent="-285750">
              <a:buFont typeface="Arial" charset="0"/>
              <a:buChar char="•"/>
            </a:pPr>
            <a:endParaRPr lang="en-US" sz="1400" dirty="0"/>
          </a:p>
          <a:p>
            <a:pPr marL="285750" indent="-285750">
              <a:buFont typeface="Arial" charset="0"/>
              <a:buChar char="•"/>
            </a:pPr>
            <a:r>
              <a:rPr lang="en-US" sz="1400" dirty="0"/>
              <a:t>As of May 31, 2020, HHS expended about $65 billion to provide funding to providers, such as hospitals, to respond to COVID-19, according to the department. This includes funding for Medicare providers, as well as providers heavily impacted by COVID-19; rural health care providers; skilled nursing facilities; and Indian Health Service, tribal, and Urban Indian facilities.</a:t>
            </a:r>
          </a:p>
          <a:p>
            <a:pPr marL="285750" indent="-285750">
              <a:buFont typeface="Arial" charset="0"/>
              <a:buChar char="•"/>
            </a:pPr>
            <a:endParaRPr lang="en-US" sz="1400" dirty="0"/>
          </a:p>
          <a:p>
            <a:pPr marL="285750" indent="-285750">
              <a:buFont typeface="Arial" charset="0"/>
              <a:buChar char="•"/>
            </a:pPr>
            <a:r>
              <a:rPr lang="en-US" sz="1400" dirty="0"/>
              <a:t>CDC allocated about $12.1 billion for awards to state, local, territorial, and tribal organizations as of May 31, 2020, according to agency officials. Of this amount—about $10.3 billion—is to support COVID-19 testing nationwide. </a:t>
            </a:r>
          </a:p>
          <a:p>
            <a:pPr marL="285750" indent="-285750">
              <a:buFont typeface="Arial" charset="0"/>
              <a:buChar char="•"/>
            </a:pPr>
            <a:endParaRPr lang="en-US" sz="1400" dirty="0"/>
          </a:p>
          <a:p>
            <a:pPr marL="285750" indent="-285750">
              <a:buFont typeface="Arial" charset="0"/>
              <a:buChar char="•"/>
            </a:pPr>
            <a:r>
              <a:rPr lang="en-US" sz="1400" dirty="0"/>
              <a:t>CDC awarded the remaining $1.8 billion to these entities to support activities, including COVID-19 surveillance, epidemiology, laboratory capacity, infection control, mitigation, communications, and other preparedness and response activities. </a:t>
            </a:r>
          </a:p>
          <a:p>
            <a:pPr marL="285750" indent="-285750">
              <a:buFont typeface="Arial" charset="0"/>
              <a:buChar char="•"/>
            </a:pPr>
            <a:endParaRPr lang="en-US" sz="1400" dirty="0"/>
          </a:p>
          <a:p>
            <a:pPr marL="285750" indent="-285750">
              <a:buFont typeface="Arial" charset="0"/>
              <a:buChar char="•"/>
            </a:pPr>
            <a:r>
              <a:rPr lang="en-US" sz="1400" dirty="0"/>
              <a:t>As of May 31, 2020, HHS reported obligations of about $3.612 billion to support treatments or vaccines for COVID-19, of which about $18 million had been expended.</a:t>
            </a:r>
            <a:br>
              <a:rPr lang="en-US" sz="1400" dirty="0"/>
            </a:br>
            <a:endParaRPr lang="en-US" sz="1400" dirty="0"/>
          </a:p>
          <a:p>
            <a:pPr marL="285750" indent="-285750">
              <a:buFont typeface="Arial" charset="0"/>
              <a:buChar char="•"/>
            </a:pPr>
            <a:r>
              <a:rPr lang="en-US" sz="1400" dirty="0"/>
              <a:t>CDC reported data that were not complete.</a:t>
            </a:r>
          </a:p>
          <a:p>
            <a:pPr marL="285750" indent="-285750">
              <a:buFont typeface="Arial" charset="0"/>
              <a:buChar char="•"/>
            </a:pPr>
            <a:endParaRPr lang="en-US" sz="1400" dirty="0"/>
          </a:p>
          <a:p>
            <a:pPr marL="285750" indent="-285750">
              <a:buFont typeface="Arial" charset="0"/>
              <a:buChar char="•"/>
            </a:pPr>
            <a:r>
              <a:rPr lang="en-US" sz="1400" dirty="0"/>
              <a:t>CDC reported data that were not consistent. </a:t>
            </a:r>
          </a:p>
          <a:p>
            <a:pPr marL="285750" indent="-285750">
              <a:buFont typeface="Arial" charset="0"/>
              <a:buChar char="•"/>
            </a:pPr>
            <a:endParaRPr lang="en-US" sz="1600" dirty="0"/>
          </a:p>
          <a:p>
            <a:pPr marL="285750" indent="-285750">
              <a:buFont typeface="Arial" charset="0"/>
              <a:buChar char="•"/>
            </a:pPr>
            <a:endParaRPr lang="en-US" sz="1600" dirty="0"/>
          </a:p>
        </p:txBody>
      </p:sp>
      <p:sp>
        <p:nvSpPr>
          <p:cNvPr id="6" name="Rectangle 5"/>
          <p:cNvSpPr/>
          <p:nvPr/>
        </p:nvSpPr>
        <p:spPr>
          <a:xfrm>
            <a:off x="4986136" y="279818"/>
            <a:ext cx="6096000" cy="1477328"/>
          </a:xfrm>
          <a:prstGeom prst="rect">
            <a:avLst/>
          </a:prstGeom>
        </p:spPr>
        <p:txBody>
          <a:bodyPr>
            <a:spAutoFit/>
          </a:bodyPr>
          <a:lstStyle/>
          <a:p>
            <a:r>
              <a:rPr lang="en-US" dirty="0"/>
              <a:t>HHS Took Action but Experienced Substantial Challenges with Its Initial COVID-19 Public Health Response</a:t>
            </a:r>
          </a:p>
          <a:p>
            <a:endParaRPr lang="en-US" dirty="0"/>
          </a:p>
          <a:p>
            <a:r>
              <a:rPr lang="en-US" dirty="0"/>
              <a:t>For example:</a:t>
            </a:r>
          </a:p>
          <a:p>
            <a:endParaRPr lang="en-US" dirty="0"/>
          </a:p>
        </p:txBody>
      </p:sp>
    </p:spTree>
    <p:extLst>
      <p:ext uri="{BB962C8B-B14F-4D97-AF65-F5344CB8AC3E}">
        <p14:creationId xmlns:p14="http://schemas.microsoft.com/office/powerpoint/2010/main" val="787289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395785" y="1411680"/>
            <a:ext cx="4082316"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General </a:t>
            </a:r>
            <a:r>
              <a:rPr lang="en-US" sz="3800">
                <a:solidFill>
                  <a:schemeClr val="bg1"/>
                </a:solidFill>
              </a:rPr>
              <a:t>Accounting Office </a:t>
            </a:r>
            <a:r>
              <a:rPr lang="en-US" sz="3800" dirty="0">
                <a:solidFill>
                  <a:schemeClr val="bg1"/>
                </a:solidFill>
              </a:rPr>
              <a:t>review</a:t>
            </a:r>
            <a:endParaRPr lang="en-US" sz="3000" dirty="0">
              <a:solidFill>
                <a:schemeClr val="bg1"/>
              </a:solidFill>
            </a:endParaRPr>
          </a:p>
        </p:txBody>
      </p:sp>
      <p:sp>
        <p:nvSpPr>
          <p:cNvPr id="3" name="TextBox 2"/>
          <p:cNvSpPr txBox="1"/>
          <p:nvPr/>
        </p:nvSpPr>
        <p:spPr>
          <a:xfrm>
            <a:off x="1783310" y="336508"/>
            <a:ext cx="1356910" cy="369332"/>
          </a:xfrm>
          <a:prstGeom prst="rect">
            <a:avLst/>
          </a:prstGeom>
          <a:solidFill>
            <a:schemeClr val="bg1"/>
          </a:solidFill>
        </p:spPr>
        <p:txBody>
          <a:bodyPr wrap="none" rtlCol="0">
            <a:spAutoFit/>
          </a:bodyPr>
          <a:lstStyle/>
          <a:p>
            <a:r>
              <a:rPr lang="en-US" dirty="0"/>
              <a:t>CARES ACT</a:t>
            </a:r>
          </a:p>
        </p:txBody>
      </p:sp>
      <p:sp>
        <p:nvSpPr>
          <p:cNvPr id="5" name="Rectangle 4"/>
          <p:cNvSpPr/>
          <p:nvPr/>
        </p:nvSpPr>
        <p:spPr>
          <a:xfrm>
            <a:off x="5050080" y="1146459"/>
            <a:ext cx="7314792" cy="1323439"/>
          </a:xfrm>
          <a:prstGeom prst="rect">
            <a:avLst/>
          </a:prstGeom>
        </p:spPr>
        <p:txBody>
          <a:bodyPr wrap="square">
            <a:spAutoFit/>
          </a:bodyPr>
          <a:lstStyle/>
          <a:p>
            <a:endParaRPr lang="en-US" sz="2000" dirty="0"/>
          </a:p>
          <a:p>
            <a:r>
              <a:rPr lang="en-US" sz="2000" dirty="0"/>
              <a:t>Read it yourself…</a:t>
            </a:r>
          </a:p>
          <a:p>
            <a:endParaRPr lang="en-US" sz="2000" dirty="0"/>
          </a:p>
          <a:p>
            <a:r>
              <a:rPr lang="en-US" sz="2000" dirty="0">
                <a:hlinkClick r:id="rId2"/>
              </a:rPr>
              <a:t>https://www.gao.gov/reports/GAO-20-625/#TOC_Letter_Findings</a:t>
            </a:r>
            <a:endParaRPr lang="en-US" sz="2000" dirty="0"/>
          </a:p>
        </p:txBody>
      </p:sp>
    </p:spTree>
    <p:extLst>
      <p:ext uri="{BB962C8B-B14F-4D97-AF65-F5344CB8AC3E}">
        <p14:creationId xmlns:p14="http://schemas.microsoft.com/office/powerpoint/2010/main" val="20147083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A4F8B-CDF4-FC4F-B74B-E6C84136F330}"/>
              </a:ext>
            </a:extLst>
          </p:cNvPr>
          <p:cNvSpPr>
            <a:spLocks noGrp="1"/>
          </p:cNvSpPr>
          <p:nvPr>
            <p:ph type="title"/>
          </p:nvPr>
        </p:nvSpPr>
        <p:spPr>
          <a:xfrm>
            <a:off x="2231136" y="523613"/>
            <a:ext cx="7729728" cy="1188720"/>
          </a:xfrm>
        </p:spPr>
        <p:txBody>
          <a:bodyPr/>
          <a:lstStyle/>
          <a:p>
            <a:r>
              <a:rPr lang="en-US" dirty="0"/>
              <a:t>references</a:t>
            </a:r>
          </a:p>
        </p:txBody>
      </p:sp>
      <p:sp>
        <p:nvSpPr>
          <p:cNvPr id="3" name="Content Placeholder 2">
            <a:extLst>
              <a:ext uri="{FF2B5EF4-FFF2-40B4-BE49-F238E27FC236}">
                <a16:creationId xmlns:a16="http://schemas.microsoft.com/office/drawing/2014/main" id="{1389D678-CCB1-5B43-B9F7-260EC3E2CE15}"/>
              </a:ext>
            </a:extLst>
          </p:cNvPr>
          <p:cNvSpPr>
            <a:spLocks noGrp="1"/>
          </p:cNvSpPr>
          <p:nvPr>
            <p:ph idx="1"/>
          </p:nvPr>
        </p:nvSpPr>
        <p:spPr>
          <a:xfrm>
            <a:off x="1242645" y="1957754"/>
            <a:ext cx="10093569" cy="3782273"/>
          </a:xfrm>
        </p:spPr>
        <p:txBody>
          <a:bodyPr>
            <a:noAutofit/>
          </a:bodyPr>
          <a:lstStyle/>
          <a:p>
            <a:r>
              <a:rPr lang="en-US" sz="2000" dirty="0"/>
              <a:t>I used a variety of web sites accumulating information for these slides, including the US Treasury, Congress, the National Law Review, GAO, Brookings, Forbes….</a:t>
            </a:r>
          </a:p>
          <a:p>
            <a:r>
              <a:rPr lang="en-US" sz="2000" dirty="0"/>
              <a:t>The CARES Act was a work in progress even after passage. Regrettably, some of the information I read and used may be incorrect. If you let me know, I will fix it immediately. </a:t>
            </a:r>
          </a:p>
          <a:p>
            <a:r>
              <a:rPr lang="en-US" sz="2000" dirty="0"/>
              <a:t>I am solely responsible for this content.  </a:t>
            </a:r>
          </a:p>
        </p:txBody>
      </p:sp>
    </p:spTree>
    <p:extLst>
      <p:ext uri="{BB962C8B-B14F-4D97-AF65-F5344CB8AC3E}">
        <p14:creationId xmlns:p14="http://schemas.microsoft.com/office/powerpoint/2010/main" val="2876032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643468" y="820010"/>
            <a:ext cx="3496046"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FISCAL POLICY</a:t>
            </a:r>
            <a:br>
              <a:rPr lang="en-US" sz="3800" dirty="0">
                <a:solidFill>
                  <a:schemeClr val="bg1"/>
                </a:solidFill>
              </a:rPr>
            </a:br>
            <a:r>
              <a:rPr lang="en-US" sz="3000" dirty="0">
                <a:solidFill>
                  <a:schemeClr val="bg1"/>
                </a:solidFill>
              </a:rPr>
              <a:t>Defined</a:t>
            </a:r>
          </a:p>
        </p:txBody>
      </p:sp>
      <p:sp>
        <p:nvSpPr>
          <p:cNvPr id="8" name="Content Placeholder 3">
            <a:extLst>
              <a:ext uri="{FF2B5EF4-FFF2-40B4-BE49-F238E27FC236}">
                <a16:creationId xmlns:a16="http://schemas.microsoft.com/office/drawing/2014/main" id="{64342E57-90C6-4849-AFDC-EE7263346B06}"/>
              </a:ext>
            </a:extLst>
          </p:cNvPr>
          <p:cNvSpPr txBox="1">
            <a:spLocks/>
          </p:cNvSpPr>
          <p:nvPr/>
        </p:nvSpPr>
        <p:spPr>
          <a:xfrm>
            <a:off x="4958498" y="748923"/>
            <a:ext cx="7086745" cy="3968555"/>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fontAlgn="base"/>
            <a:r>
              <a:rPr lang="en-US" dirty="0"/>
              <a:t>Government measures undertaken to manipulate the </a:t>
            </a:r>
            <a:r>
              <a:rPr lang="en-US" u="sng" dirty="0"/>
              <a:t>level and allocation of taxes and government expenditures </a:t>
            </a:r>
            <a:r>
              <a:rPr lang="en-US" dirty="0"/>
              <a:t>with the goal of stabilizing the economy.</a:t>
            </a:r>
          </a:p>
          <a:p>
            <a:pPr fontAlgn="base"/>
            <a:r>
              <a:rPr lang="en-US" dirty="0"/>
              <a:t>Examples: </a:t>
            </a:r>
          </a:p>
          <a:p>
            <a:pPr lvl="1" fontAlgn="base"/>
            <a:r>
              <a:rPr lang="en-US" dirty="0"/>
              <a:t>Change in capital gains tax rate</a:t>
            </a:r>
          </a:p>
          <a:p>
            <a:pPr lvl="1" fontAlgn="base"/>
            <a:r>
              <a:rPr lang="en-US" dirty="0"/>
              <a:t>Change in marginal income tax brackets</a:t>
            </a:r>
          </a:p>
          <a:p>
            <a:pPr lvl="1" fontAlgn="base"/>
            <a:r>
              <a:rPr lang="en-US" dirty="0"/>
              <a:t>Change in corporate income tax rates</a:t>
            </a:r>
          </a:p>
          <a:p>
            <a:pPr fontAlgn="base"/>
            <a:r>
              <a:rPr lang="en-US" dirty="0"/>
              <a:t>NOT Examples: </a:t>
            </a:r>
          </a:p>
          <a:p>
            <a:pPr lvl="1" fontAlgn="base"/>
            <a:r>
              <a:rPr lang="en-US" dirty="0"/>
              <a:t>Change in bank marginal reserve requirements</a:t>
            </a:r>
          </a:p>
          <a:p>
            <a:pPr lvl="1" fontAlgn="base"/>
            <a:r>
              <a:rPr lang="en-US" dirty="0"/>
              <a:t>Change in the central bank’s interest rate target</a:t>
            </a:r>
          </a:p>
          <a:p>
            <a:pPr lvl="1" fontAlgn="base"/>
            <a:endParaRPr lang="en-US" dirty="0"/>
          </a:p>
          <a:p>
            <a:pPr lvl="1" fontAlgn="base"/>
            <a:endParaRPr lang="en-US" dirty="0"/>
          </a:p>
          <a:p>
            <a:pPr fontAlgn="base"/>
            <a:endParaRPr lang="en-US" dirty="0"/>
          </a:p>
        </p:txBody>
      </p:sp>
      <p:sp>
        <p:nvSpPr>
          <p:cNvPr id="3" name="TextBox 2">
            <a:extLst>
              <a:ext uri="{FF2B5EF4-FFF2-40B4-BE49-F238E27FC236}">
                <a16:creationId xmlns:a16="http://schemas.microsoft.com/office/drawing/2014/main" id="{8E4D4F8B-F719-49CD-859D-5344FE501C5E}"/>
              </a:ext>
            </a:extLst>
          </p:cNvPr>
          <p:cNvSpPr txBox="1"/>
          <p:nvPr/>
        </p:nvSpPr>
        <p:spPr>
          <a:xfrm>
            <a:off x="5070021" y="4800599"/>
            <a:ext cx="6359979" cy="923330"/>
          </a:xfrm>
          <a:prstGeom prst="rect">
            <a:avLst/>
          </a:prstGeom>
          <a:noFill/>
        </p:spPr>
        <p:txBody>
          <a:bodyPr wrap="square" rtlCol="0">
            <a:spAutoFit/>
          </a:bodyPr>
          <a:lstStyle/>
          <a:p>
            <a:r>
              <a:rPr lang="en-US" dirty="0"/>
              <a:t>The line between fiscal and monetary policy has been blurred during the pandemic as the Fed has taken on the role of administering certain aspects of the CARES Act.</a:t>
            </a:r>
          </a:p>
        </p:txBody>
      </p:sp>
    </p:spTree>
    <p:extLst>
      <p:ext uri="{BB962C8B-B14F-4D97-AF65-F5344CB8AC3E}">
        <p14:creationId xmlns:p14="http://schemas.microsoft.com/office/powerpoint/2010/main" val="245179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643468" y="820010"/>
            <a:ext cx="3496046"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Monetary Policy </a:t>
            </a:r>
            <a:r>
              <a:rPr lang="en-US" sz="3000" dirty="0">
                <a:solidFill>
                  <a:schemeClr val="bg1"/>
                </a:solidFill>
              </a:rPr>
              <a:t>Defined</a:t>
            </a:r>
          </a:p>
        </p:txBody>
      </p:sp>
      <p:sp>
        <p:nvSpPr>
          <p:cNvPr id="6" name="TextBox 5">
            <a:extLst>
              <a:ext uri="{FF2B5EF4-FFF2-40B4-BE49-F238E27FC236}">
                <a16:creationId xmlns:a16="http://schemas.microsoft.com/office/drawing/2014/main" id="{31A1D023-15EF-40EB-980F-D32C7145E717}"/>
              </a:ext>
            </a:extLst>
          </p:cNvPr>
          <p:cNvSpPr txBox="1"/>
          <p:nvPr/>
        </p:nvSpPr>
        <p:spPr>
          <a:xfrm>
            <a:off x="5297763" y="836339"/>
            <a:ext cx="6164894" cy="4524315"/>
          </a:xfrm>
          <a:prstGeom prst="rect">
            <a:avLst/>
          </a:prstGeom>
          <a:noFill/>
        </p:spPr>
        <p:txBody>
          <a:bodyPr wrap="square" rtlCol="0">
            <a:spAutoFit/>
          </a:bodyPr>
          <a:lstStyle/>
          <a:p>
            <a:r>
              <a:rPr lang="en-US" dirty="0"/>
              <a:t>Measures undertaken by a nation’s central bank to stabilize the economy by changing the rate of growth of money and reserves with the purpose of influencing interest rates, asset prices, the exchange rate, and bank lending. </a:t>
            </a:r>
          </a:p>
          <a:p>
            <a:endParaRPr lang="en-US" dirty="0"/>
          </a:p>
          <a:p>
            <a:pPr marL="285750" indent="-285750">
              <a:buFont typeface="Arial" panose="020B0604020202020204" pitchFamily="34" charset="0"/>
              <a:buChar char="•"/>
            </a:pPr>
            <a:r>
              <a:rPr lang="en-US" dirty="0"/>
              <a:t>Examples:</a:t>
            </a:r>
          </a:p>
          <a:p>
            <a:pPr marL="742950" lvl="1" indent="-285750">
              <a:buFont typeface="Arial" panose="020B0604020202020204" pitchFamily="34" charset="0"/>
              <a:buChar char="•"/>
            </a:pPr>
            <a:r>
              <a:rPr lang="en-US" dirty="0"/>
              <a:t>Change in the overnight bank lending rate</a:t>
            </a:r>
          </a:p>
          <a:p>
            <a:pPr marL="742950" lvl="1" indent="-285750">
              <a:buFont typeface="Arial" panose="020B0604020202020204" pitchFamily="34" charset="0"/>
              <a:buChar char="•"/>
            </a:pPr>
            <a:r>
              <a:rPr lang="en-US" dirty="0"/>
              <a:t>Change in the rate of growth of high powered 	money</a:t>
            </a:r>
          </a:p>
          <a:p>
            <a:pPr marL="742950" lvl="1" indent="-285750">
              <a:buFont typeface="Arial" panose="020B0604020202020204" pitchFamily="34" charset="0"/>
              <a:buChar char="•"/>
            </a:pPr>
            <a:r>
              <a:rPr lang="en-US" dirty="0"/>
              <a:t>Purchases and sales of Treasury and </a:t>
            </a:r>
            <a:r>
              <a:rPr lang="en-US" dirty="0" err="1"/>
              <a:t>nonTreasury</a:t>
            </a:r>
            <a:r>
              <a:rPr lang="en-US" dirty="0"/>
              <a:t> securities in the open market</a:t>
            </a:r>
          </a:p>
          <a:p>
            <a:pPr lvl="1"/>
            <a:endParaRPr lang="en-US" dirty="0"/>
          </a:p>
          <a:p>
            <a:pPr marL="285750" indent="-285750">
              <a:buFont typeface="Arial" panose="020B0604020202020204" pitchFamily="34" charset="0"/>
              <a:buChar char="•"/>
            </a:pPr>
            <a:r>
              <a:rPr lang="en-US" dirty="0"/>
              <a:t>NOT Examples:</a:t>
            </a:r>
          </a:p>
          <a:p>
            <a:pPr marL="742950" lvl="1" indent="-285750">
              <a:buFont typeface="Arial" panose="020B0604020202020204" pitchFamily="34" charset="0"/>
              <a:buChar char="•"/>
            </a:pPr>
            <a:r>
              <a:rPr lang="en-US" dirty="0"/>
              <a:t>Changes made away from the central bank, e.g. lowering tax rates</a:t>
            </a:r>
          </a:p>
          <a:p>
            <a:pPr lvl="1"/>
            <a:endParaRPr lang="en-US" dirty="0"/>
          </a:p>
        </p:txBody>
      </p:sp>
    </p:spTree>
    <p:extLst>
      <p:ext uri="{BB962C8B-B14F-4D97-AF65-F5344CB8AC3E}">
        <p14:creationId xmlns:p14="http://schemas.microsoft.com/office/powerpoint/2010/main" val="159326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643468" y="820010"/>
            <a:ext cx="3415288"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The </a:t>
            </a:r>
            <a:br>
              <a:rPr lang="en-US" sz="3800" dirty="0">
                <a:solidFill>
                  <a:schemeClr val="bg1"/>
                </a:solidFill>
              </a:rPr>
            </a:br>
            <a:r>
              <a:rPr lang="en-US" sz="3800" dirty="0">
                <a:solidFill>
                  <a:schemeClr val="bg1"/>
                </a:solidFill>
              </a:rPr>
              <a:t>CARES ACT</a:t>
            </a:r>
            <a:endParaRPr lang="en-US" sz="3000" dirty="0">
              <a:solidFill>
                <a:schemeClr val="bg1"/>
              </a:solidFill>
            </a:endParaRPr>
          </a:p>
        </p:txBody>
      </p:sp>
      <p:pic>
        <p:nvPicPr>
          <p:cNvPr id="1026" name="Picture 2" descr="Congress Passes CARES Act: Overview of the Relief Available to ...">
            <a:extLst>
              <a:ext uri="{FF2B5EF4-FFF2-40B4-BE49-F238E27FC236}">
                <a16:creationId xmlns:a16="http://schemas.microsoft.com/office/drawing/2014/main" id="{C47FBF88-4049-435D-9270-C1BC29C416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2957" y="0"/>
            <a:ext cx="55387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006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643468" y="820010"/>
            <a:ext cx="3415288" cy="3212654"/>
          </a:xfrm>
          <a:noFill/>
          <a:ln>
            <a:solidFill>
              <a:schemeClr val="bg1"/>
            </a:solidFill>
          </a:ln>
        </p:spPr>
        <p:txBody>
          <a:bodyPr vert="horz" lIns="274320" tIns="182880" rIns="274320" bIns="182880" rtlCol="0" anchor="ctr" anchorCtr="1">
            <a:normAutofit/>
          </a:bodyPr>
          <a:lstStyle/>
          <a:p>
            <a:r>
              <a:rPr lang="en-US" sz="3800" dirty="0">
                <a:solidFill>
                  <a:schemeClr val="bg1"/>
                </a:solidFill>
              </a:rPr>
              <a:t>The </a:t>
            </a:r>
            <a:br>
              <a:rPr lang="en-US" sz="3800" dirty="0">
                <a:solidFill>
                  <a:schemeClr val="bg1"/>
                </a:solidFill>
              </a:rPr>
            </a:br>
            <a:r>
              <a:rPr lang="en-US" sz="3800" dirty="0">
                <a:solidFill>
                  <a:schemeClr val="bg1"/>
                </a:solidFill>
              </a:rPr>
              <a:t>CARES ACT</a:t>
            </a:r>
            <a:endParaRPr lang="en-US" sz="3000" dirty="0">
              <a:solidFill>
                <a:schemeClr val="bg1"/>
              </a:solidFill>
            </a:endParaRPr>
          </a:p>
        </p:txBody>
      </p:sp>
      <p:pic>
        <p:nvPicPr>
          <p:cNvPr id="6" name="Content Placeholder 3"/>
          <p:cNvPicPr>
            <a:picLocks noGrp="1" noChangeAspect="1"/>
          </p:cNvPicPr>
          <p:nvPr>
            <p:ph idx="1"/>
          </p:nvPr>
        </p:nvPicPr>
        <p:blipFill>
          <a:blip r:embed="rId2"/>
          <a:stretch>
            <a:fillRect/>
          </a:stretch>
        </p:blipFill>
        <p:spPr>
          <a:xfrm>
            <a:off x="5644089" y="594474"/>
            <a:ext cx="5558118" cy="4963644"/>
          </a:xfrm>
          <a:prstGeom prst="rect">
            <a:avLst/>
          </a:prstGeom>
        </p:spPr>
      </p:pic>
    </p:spTree>
    <p:extLst>
      <p:ext uri="{BB962C8B-B14F-4D97-AF65-F5344CB8AC3E}">
        <p14:creationId xmlns:p14="http://schemas.microsoft.com/office/powerpoint/2010/main" val="339740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392212" y="1822673"/>
            <a:ext cx="3869871" cy="3212654"/>
          </a:xfrm>
          <a:noFill/>
          <a:ln>
            <a:solidFill>
              <a:schemeClr val="bg1"/>
            </a:solidFill>
          </a:ln>
        </p:spPr>
        <p:txBody>
          <a:bodyPr vert="horz" lIns="274320" tIns="182880" rIns="274320" bIns="182880" rtlCol="0" anchor="ctr" anchorCtr="1">
            <a:normAutofit/>
          </a:bodyPr>
          <a:lstStyle/>
          <a:p>
            <a:r>
              <a:rPr lang="en-US" sz="3500" dirty="0">
                <a:solidFill>
                  <a:schemeClr val="bg1"/>
                </a:solidFill>
              </a:rPr>
              <a:t>direct income support</a:t>
            </a:r>
            <a:br>
              <a:rPr lang="en-US" sz="3500" dirty="0">
                <a:solidFill>
                  <a:schemeClr val="bg1"/>
                </a:solidFill>
              </a:rPr>
            </a:br>
            <a:endParaRPr lang="en-US" sz="3500" dirty="0">
              <a:solidFill>
                <a:schemeClr val="bg1"/>
              </a:solidFill>
            </a:endParaRPr>
          </a:p>
        </p:txBody>
      </p:sp>
      <p:sp>
        <p:nvSpPr>
          <p:cNvPr id="3" name="Rectangle 2">
            <a:extLst>
              <a:ext uri="{FF2B5EF4-FFF2-40B4-BE49-F238E27FC236}">
                <a16:creationId xmlns:a16="http://schemas.microsoft.com/office/drawing/2014/main" id="{61C217A3-6F4A-42E1-A665-466BF6CAD08A}"/>
              </a:ext>
            </a:extLst>
          </p:cNvPr>
          <p:cNvSpPr/>
          <p:nvPr/>
        </p:nvSpPr>
        <p:spPr>
          <a:xfrm>
            <a:off x="5260848" y="1822673"/>
            <a:ext cx="6096000" cy="2031325"/>
          </a:xfrm>
          <a:prstGeom prst="rect">
            <a:avLst/>
          </a:prstGeom>
        </p:spPr>
        <p:txBody>
          <a:bodyPr>
            <a:spAutoFit/>
          </a:bodyPr>
          <a:lstStyle/>
          <a:p>
            <a:endParaRPr lang="en-US" b="1" dirty="0">
              <a:solidFill>
                <a:srgbClr val="333333"/>
              </a:solidFill>
              <a:latin typeface="Georgia" panose="02040502050405020303" pitchFamily="18" charset="0"/>
            </a:endParaRPr>
          </a:p>
          <a:p>
            <a:endParaRPr lang="en-US" b="1" dirty="0">
              <a:solidFill>
                <a:srgbClr val="333333"/>
              </a:solidFill>
              <a:latin typeface="Georgia" panose="02040502050405020303" pitchFamily="18" charset="0"/>
            </a:endParaRPr>
          </a:p>
          <a:p>
            <a:r>
              <a:rPr lang="en-US" dirty="0">
                <a:solidFill>
                  <a:srgbClr val="333333"/>
                </a:solidFill>
                <a:latin typeface="Georgia" panose="02040502050405020303" pitchFamily="18" charset="0"/>
              </a:rPr>
              <a:t>In the U.S., every adult and child in the U.S. received a one-time check from the federal government, subject to income limits. Adults received $1200 and children $600, so long as income was below $75,000 for individuals and $150,000 for married couples.</a:t>
            </a:r>
          </a:p>
        </p:txBody>
      </p:sp>
      <p:sp>
        <p:nvSpPr>
          <p:cNvPr id="5" name="TextBox 4">
            <a:extLst>
              <a:ext uri="{FF2B5EF4-FFF2-40B4-BE49-F238E27FC236}">
                <a16:creationId xmlns:a16="http://schemas.microsoft.com/office/drawing/2014/main" id="{17AB869F-6486-4569-8908-6AE903C387DD}"/>
              </a:ext>
            </a:extLst>
          </p:cNvPr>
          <p:cNvSpPr txBox="1"/>
          <p:nvPr/>
        </p:nvSpPr>
        <p:spPr>
          <a:xfrm>
            <a:off x="873511" y="440871"/>
            <a:ext cx="2982611" cy="369332"/>
          </a:xfrm>
          <a:prstGeom prst="rect">
            <a:avLst/>
          </a:prstGeom>
          <a:solidFill>
            <a:schemeClr val="bg1"/>
          </a:solidFill>
        </p:spPr>
        <p:txBody>
          <a:bodyPr wrap="none" rtlCol="0">
            <a:spAutoFit/>
          </a:bodyPr>
          <a:lstStyle/>
          <a:p>
            <a:r>
              <a:rPr lang="en-US" dirty="0"/>
              <a:t>CARES ACT COMPONENTS</a:t>
            </a:r>
          </a:p>
        </p:txBody>
      </p:sp>
    </p:spTree>
    <p:extLst>
      <p:ext uri="{BB962C8B-B14F-4D97-AF65-F5344CB8AC3E}">
        <p14:creationId xmlns:p14="http://schemas.microsoft.com/office/powerpoint/2010/main" val="316615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392212" y="1822673"/>
            <a:ext cx="3869871" cy="3212654"/>
          </a:xfrm>
          <a:noFill/>
          <a:ln>
            <a:solidFill>
              <a:schemeClr val="bg1"/>
            </a:solidFill>
          </a:ln>
        </p:spPr>
        <p:txBody>
          <a:bodyPr vert="horz" lIns="274320" tIns="182880" rIns="274320" bIns="182880" rtlCol="0" anchor="ctr" anchorCtr="1">
            <a:normAutofit/>
          </a:bodyPr>
          <a:lstStyle/>
          <a:p>
            <a:r>
              <a:rPr lang="en-US" sz="3500" dirty="0">
                <a:solidFill>
                  <a:schemeClr val="bg1"/>
                </a:solidFill>
              </a:rPr>
              <a:t>direct income support</a:t>
            </a:r>
            <a:br>
              <a:rPr lang="en-US" sz="3500" dirty="0">
                <a:solidFill>
                  <a:schemeClr val="bg1"/>
                </a:solidFill>
              </a:rPr>
            </a:br>
            <a:endParaRPr lang="en-US" sz="3500" dirty="0">
              <a:solidFill>
                <a:schemeClr val="bg1"/>
              </a:solidFill>
            </a:endParaRPr>
          </a:p>
        </p:txBody>
      </p:sp>
      <p:sp>
        <p:nvSpPr>
          <p:cNvPr id="5" name="TextBox 4">
            <a:extLst>
              <a:ext uri="{FF2B5EF4-FFF2-40B4-BE49-F238E27FC236}">
                <a16:creationId xmlns:a16="http://schemas.microsoft.com/office/drawing/2014/main" id="{17AB869F-6486-4569-8908-6AE903C387DD}"/>
              </a:ext>
            </a:extLst>
          </p:cNvPr>
          <p:cNvSpPr txBox="1"/>
          <p:nvPr/>
        </p:nvSpPr>
        <p:spPr>
          <a:xfrm>
            <a:off x="1620062" y="440871"/>
            <a:ext cx="1155509" cy="369332"/>
          </a:xfrm>
          <a:prstGeom prst="rect">
            <a:avLst/>
          </a:prstGeom>
          <a:solidFill>
            <a:schemeClr val="bg1"/>
          </a:solidFill>
        </p:spPr>
        <p:txBody>
          <a:bodyPr wrap="none" rtlCol="0">
            <a:spAutoFit/>
          </a:bodyPr>
          <a:lstStyle/>
          <a:p>
            <a:r>
              <a:rPr lang="en-US" dirty="0"/>
              <a:t>CANADA</a:t>
            </a:r>
          </a:p>
        </p:txBody>
      </p:sp>
      <p:sp>
        <p:nvSpPr>
          <p:cNvPr id="4" name="Rectangle 3">
            <a:extLst>
              <a:ext uri="{FF2B5EF4-FFF2-40B4-BE49-F238E27FC236}">
                <a16:creationId xmlns:a16="http://schemas.microsoft.com/office/drawing/2014/main" id="{E5603A35-21C4-4786-B33C-698BDFF2DEF0}"/>
              </a:ext>
            </a:extLst>
          </p:cNvPr>
          <p:cNvSpPr/>
          <p:nvPr/>
        </p:nvSpPr>
        <p:spPr>
          <a:xfrm>
            <a:off x="5375148" y="440871"/>
            <a:ext cx="6096000" cy="1477328"/>
          </a:xfrm>
          <a:prstGeom prst="rect">
            <a:avLst/>
          </a:prstGeom>
        </p:spPr>
        <p:txBody>
          <a:bodyPr>
            <a:spAutoFit/>
          </a:bodyPr>
          <a:lstStyle/>
          <a:p>
            <a:r>
              <a:rPr lang="en-US" b="1" u="sng" dirty="0">
                <a:solidFill>
                  <a:srgbClr val="7834BC"/>
                </a:solidFill>
                <a:latin typeface="Lato"/>
                <a:hlinkClick r:id="rId2"/>
              </a:rPr>
              <a:t>Canada Emergency Response Benefit (CERB)</a:t>
            </a:r>
            <a:endParaRPr lang="en-US" b="1" dirty="0">
              <a:solidFill>
                <a:srgbClr val="333333"/>
              </a:solidFill>
              <a:latin typeface="Lato"/>
            </a:endParaRPr>
          </a:p>
          <a:p>
            <a:r>
              <a:rPr lang="en-US" dirty="0">
                <a:solidFill>
                  <a:srgbClr val="333333"/>
                </a:solidFill>
                <a:latin typeface="Noto Sans"/>
              </a:rPr>
              <a:t>Temporary income support for workers who have stopped working or are earning less than $1,000 (before taxes) in a month due to COVID-19. It provides a payment of $2,000 for a 4-week period for up to 16 weeks.</a:t>
            </a:r>
            <a:endParaRPr lang="en-US" b="0" i="0" dirty="0">
              <a:solidFill>
                <a:srgbClr val="333333"/>
              </a:solidFill>
              <a:effectLst/>
              <a:latin typeface="Noto Sans"/>
            </a:endParaRPr>
          </a:p>
        </p:txBody>
      </p:sp>
      <p:sp>
        <p:nvSpPr>
          <p:cNvPr id="7" name="Rectangle 6">
            <a:extLst>
              <a:ext uri="{FF2B5EF4-FFF2-40B4-BE49-F238E27FC236}">
                <a16:creationId xmlns:a16="http://schemas.microsoft.com/office/drawing/2014/main" id="{3AE8B915-91C3-4418-A76A-FB4AD106ED2F}"/>
              </a:ext>
            </a:extLst>
          </p:cNvPr>
          <p:cNvSpPr/>
          <p:nvPr/>
        </p:nvSpPr>
        <p:spPr>
          <a:xfrm>
            <a:off x="5375148" y="4520251"/>
            <a:ext cx="6096000" cy="1200329"/>
          </a:xfrm>
          <a:prstGeom prst="rect">
            <a:avLst/>
          </a:prstGeom>
        </p:spPr>
        <p:txBody>
          <a:bodyPr>
            <a:spAutoFit/>
          </a:bodyPr>
          <a:lstStyle/>
          <a:p>
            <a:r>
              <a:rPr lang="en-US" b="1" u="sng" dirty="0">
                <a:solidFill>
                  <a:srgbClr val="7834BC"/>
                </a:solidFill>
                <a:latin typeface="Lato"/>
                <a:hlinkClick r:id="rId3"/>
              </a:rPr>
              <a:t>Canada Emergency Student Benefit (CESB)</a:t>
            </a:r>
            <a:endParaRPr lang="en-US" b="1" dirty="0">
              <a:solidFill>
                <a:srgbClr val="333333"/>
              </a:solidFill>
              <a:latin typeface="Lato"/>
            </a:endParaRPr>
          </a:p>
          <a:p>
            <a:r>
              <a:rPr lang="en-US" dirty="0">
                <a:solidFill>
                  <a:srgbClr val="333333"/>
                </a:solidFill>
                <a:latin typeface="Noto Sans"/>
              </a:rPr>
              <a:t>Temporary financial support for eligible post-secondary students and graduating high school students who are unable to work due to COVID-19.</a:t>
            </a:r>
            <a:endParaRPr lang="en-US" b="0" i="0" dirty="0">
              <a:solidFill>
                <a:srgbClr val="333333"/>
              </a:solidFill>
              <a:effectLst/>
              <a:latin typeface="Noto Sans"/>
            </a:endParaRPr>
          </a:p>
        </p:txBody>
      </p:sp>
      <p:sp>
        <p:nvSpPr>
          <p:cNvPr id="8" name="Rectangle 7">
            <a:extLst>
              <a:ext uri="{FF2B5EF4-FFF2-40B4-BE49-F238E27FC236}">
                <a16:creationId xmlns:a16="http://schemas.microsoft.com/office/drawing/2014/main" id="{BBB5CC45-6451-42B6-BDB9-A27E197C8657}"/>
              </a:ext>
            </a:extLst>
          </p:cNvPr>
          <p:cNvSpPr/>
          <p:nvPr/>
        </p:nvSpPr>
        <p:spPr>
          <a:xfrm>
            <a:off x="5375148" y="2045737"/>
            <a:ext cx="6096000" cy="2308324"/>
          </a:xfrm>
          <a:prstGeom prst="rect">
            <a:avLst/>
          </a:prstGeom>
        </p:spPr>
        <p:txBody>
          <a:bodyPr>
            <a:spAutoFit/>
          </a:bodyPr>
          <a:lstStyle/>
          <a:p>
            <a:r>
              <a:rPr lang="en-US" b="1" u="sng" dirty="0">
                <a:solidFill>
                  <a:srgbClr val="7834BC"/>
                </a:solidFill>
                <a:latin typeface="Lato"/>
                <a:hlinkClick r:id="rId4"/>
              </a:rPr>
              <a:t>Canada Child Benefit (CCB)</a:t>
            </a:r>
            <a:endParaRPr lang="en-US" b="1" dirty="0">
              <a:solidFill>
                <a:srgbClr val="333333"/>
              </a:solidFill>
              <a:latin typeface="Lato"/>
            </a:endParaRPr>
          </a:p>
          <a:p>
            <a:r>
              <a:rPr lang="en-US" dirty="0">
                <a:solidFill>
                  <a:srgbClr val="333333"/>
                </a:solidFill>
                <a:latin typeface="Noto Sans"/>
              </a:rPr>
              <a:t>Eligible individuals who are presently receiving the Canada child benefit (CCB) will continue to receive these payments based on their 2018 tax return information in the event their required 2019 income tax return is not assessed by September 2020. Canadians who normally receive the CCB got a one-time payment increase of an extra $300 for each child on May 20, 2020.</a:t>
            </a:r>
            <a:endParaRPr lang="en-US" b="0" i="0" dirty="0">
              <a:solidFill>
                <a:srgbClr val="333333"/>
              </a:solidFill>
              <a:effectLst/>
              <a:latin typeface="Noto Sans"/>
            </a:endParaRPr>
          </a:p>
        </p:txBody>
      </p:sp>
    </p:spTree>
    <p:extLst>
      <p:ext uri="{BB962C8B-B14F-4D97-AF65-F5344CB8AC3E}">
        <p14:creationId xmlns:p14="http://schemas.microsoft.com/office/powerpoint/2010/main" val="3216975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F47E20B-1205-4238-A82B-90EF577F3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13567AC-EB9A-47A9-B6EC-B5BDB73B1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F5CB0B-7253-0C47-972B-F4398BA0DB36}"/>
              </a:ext>
            </a:extLst>
          </p:cNvPr>
          <p:cNvSpPr>
            <a:spLocks noGrp="1"/>
          </p:cNvSpPr>
          <p:nvPr>
            <p:ph type="title"/>
          </p:nvPr>
        </p:nvSpPr>
        <p:spPr>
          <a:xfrm>
            <a:off x="392212" y="1822673"/>
            <a:ext cx="3869871" cy="3212654"/>
          </a:xfrm>
          <a:noFill/>
          <a:ln>
            <a:solidFill>
              <a:schemeClr val="bg1"/>
            </a:solidFill>
          </a:ln>
        </p:spPr>
        <p:txBody>
          <a:bodyPr vert="horz" lIns="274320" tIns="182880" rIns="274320" bIns="182880" rtlCol="0" anchor="ctr" anchorCtr="1">
            <a:normAutofit/>
          </a:bodyPr>
          <a:lstStyle/>
          <a:p>
            <a:r>
              <a:rPr lang="en-US" sz="3500" dirty="0">
                <a:solidFill>
                  <a:schemeClr val="bg1"/>
                </a:solidFill>
              </a:rPr>
              <a:t>direct income support</a:t>
            </a:r>
            <a:br>
              <a:rPr lang="en-US" sz="3500" dirty="0">
                <a:solidFill>
                  <a:schemeClr val="bg1"/>
                </a:solidFill>
              </a:rPr>
            </a:br>
            <a:endParaRPr lang="en-US" sz="3500" dirty="0">
              <a:solidFill>
                <a:schemeClr val="bg1"/>
              </a:solidFill>
            </a:endParaRPr>
          </a:p>
        </p:txBody>
      </p:sp>
      <p:sp>
        <p:nvSpPr>
          <p:cNvPr id="5" name="TextBox 4">
            <a:extLst>
              <a:ext uri="{FF2B5EF4-FFF2-40B4-BE49-F238E27FC236}">
                <a16:creationId xmlns:a16="http://schemas.microsoft.com/office/drawing/2014/main" id="{17AB869F-6486-4569-8908-6AE903C387DD}"/>
              </a:ext>
            </a:extLst>
          </p:cNvPr>
          <p:cNvSpPr txBox="1"/>
          <p:nvPr/>
        </p:nvSpPr>
        <p:spPr>
          <a:xfrm>
            <a:off x="1913027" y="440871"/>
            <a:ext cx="828240" cy="369332"/>
          </a:xfrm>
          <a:prstGeom prst="rect">
            <a:avLst/>
          </a:prstGeom>
          <a:solidFill>
            <a:schemeClr val="bg1"/>
          </a:solidFill>
        </p:spPr>
        <p:txBody>
          <a:bodyPr wrap="none" rtlCol="0">
            <a:spAutoFit/>
          </a:bodyPr>
          <a:lstStyle/>
          <a:p>
            <a:r>
              <a:rPr lang="en-US" dirty="0"/>
              <a:t>JAPAN</a:t>
            </a:r>
          </a:p>
        </p:txBody>
      </p:sp>
      <p:sp>
        <p:nvSpPr>
          <p:cNvPr id="3" name="TextBox 2">
            <a:extLst>
              <a:ext uri="{FF2B5EF4-FFF2-40B4-BE49-F238E27FC236}">
                <a16:creationId xmlns:a16="http://schemas.microsoft.com/office/drawing/2014/main" id="{1CEA1B66-4020-469D-AB0C-49DFB61D7C92}"/>
              </a:ext>
            </a:extLst>
          </p:cNvPr>
          <p:cNvSpPr txBox="1"/>
          <p:nvPr/>
        </p:nvSpPr>
        <p:spPr>
          <a:xfrm>
            <a:off x="5306786" y="1077686"/>
            <a:ext cx="45719" cy="369332"/>
          </a:xfrm>
          <a:prstGeom prst="rect">
            <a:avLst/>
          </a:prstGeom>
          <a:noFill/>
        </p:spPr>
        <p:txBody>
          <a:bodyPr wrap="square" rtlCol="0">
            <a:spAutoFit/>
          </a:bodyPr>
          <a:lstStyle/>
          <a:p>
            <a:endParaRPr lang="en-US" dirty="0"/>
          </a:p>
        </p:txBody>
      </p:sp>
      <p:sp>
        <p:nvSpPr>
          <p:cNvPr id="6" name="TextBox 5">
            <a:extLst>
              <a:ext uri="{FF2B5EF4-FFF2-40B4-BE49-F238E27FC236}">
                <a16:creationId xmlns:a16="http://schemas.microsoft.com/office/drawing/2014/main" id="{9DEBAD9C-9867-4AA8-BA45-2E97F7DD46A6}"/>
              </a:ext>
            </a:extLst>
          </p:cNvPr>
          <p:cNvSpPr txBox="1"/>
          <p:nvPr/>
        </p:nvSpPr>
        <p:spPr>
          <a:xfrm>
            <a:off x="5301045" y="1673679"/>
            <a:ext cx="6450710" cy="2031325"/>
          </a:xfrm>
          <a:prstGeom prst="rect">
            <a:avLst/>
          </a:prstGeom>
          <a:noFill/>
        </p:spPr>
        <p:txBody>
          <a:bodyPr wrap="square" rtlCol="0">
            <a:spAutoFit/>
          </a:bodyPr>
          <a:lstStyle/>
          <a:p>
            <a:r>
              <a:rPr lang="en-US" dirty="0"/>
              <a:t>One-time 100,000 Yen (roughly $900) payment to everyone who has resided in Japan for at least three months and is registered as a basic resident as of April 27, 2020.</a:t>
            </a:r>
          </a:p>
          <a:p>
            <a:endParaRPr lang="en-US" dirty="0"/>
          </a:p>
          <a:p>
            <a:r>
              <a:rPr lang="en-US" dirty="0"/>
              <a:t>No income limits</a:t>
            </a:r>
          </a:p>
          <a:p>
            <a:endParaRPr lang="en-US" dirty="0"/>
          </a:p>
          <a:p>
            <a:r>
              <a:rPr lang="en-US" dirty="0"/>
              <a:t>Requires an application. </a:t>
            </a:r>
          </a:p>
        </p:txBody>
      </p:sp>
    </p:spTree>
    <p:extLst>
      <p:ext uri="{BB962C8B-B14F-4D97-AF65-F5344CB8AC3E}">
        <p14:creationId xmlns:p14="http://schemas.microsoft.com/office/powerpoint/2010/main" val="259028965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1484</TotalTime>
  <Words>1653</Words>
  <Application>Microsoft Macintosh PowerPoint</Application>
  <PresentationFormat>Widescreen</PresentationFormat>
  <Paragraphs>145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Georgia</vt:lpstr>
      <vt:lpstr>Gill Sans MT</vt:lpstr>
      <vt:lpstr>Lato</vt:lpstr>
      <vt:lpstr>Noto Sans</vt:lpstr>
      <vt:lpstr>Parcel</vt:lpstr>
      <vt:lpstr>The Pandemic and the Economy Summer 2020</vt:lpstr>
      <vt:lpstr>Lecture Outline</vt:lpstr>
      <vt:lpstr>FISCAL POLICY Defined</vt:lpstr>
      <vt:lpstr>Monetary Policy Defined</vt:lpstr>
      <vt:lpstr>The  CARES ACT</vt:lpstr>
      <vt:lpstr>The  CARES ACT</vt:lpstr>
      <vt:lpstr>direct income support </vt:lpstr>
      <vt:lpstr>direct income support </vt:lpstr>
      <vt:lpstr>direct income support </vt:lpstr>
      <vt:lpstr>Paycheck protection </vt:lpstr>
      <vt:lpstr>Paycheck protection </vt:lpstr>
      <vt:lpstr>Paycheck protection </vt:lpstr>
      <vt:lpstr>Help for unemployed</vt:lpstr>
      <vt:lpstr>Tax RELIEF FOR INDIVIDUALS </vt:lpstr>
      <vt:lpstr>Tax RELIEF FOR businesses </vt:lpstr>
      <vt:lpstr>Small business loans</vt:lpstr>
      <vt:lpstr>Small business loans</vt:lpstr>
      <vt:lpstr>large business help</vt:lpstr>
      <vt:lpstr>Other provisions</vt:lpstr>
      <vt:lpstr>Congress General Accounting Office review</vt:lpstr>
      <vt:lpstr>General Accounting Office review</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Pandemic and the Economy Summer 2020</dc:title>
  <dc:creator>Kimelman, Nancy</dc:creator>
  <cp:lastModifiedBy>Kimelman, Nancy</cp:lastModifiedBy>
  <cp:revision>36</cp:revision>
  <dcterms:created xsi:type="dcterms:W3CDTF">2020-07-06T20:50:09Z</dcterms:created>
  <dcterms:modified xsi:type="dcterms:W3CDTF">2020-08-23T17:46:41Z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211872</vt:lpwstr>
  </property>
  <property fmtid="{D5CDD505-2E9C-101B-9397-08002B2CF9AE}" name="NXPowerLiteSettings" pid="3">
    <vt:lpwstr>C7000400038000</vt:lpwstr>
  </property>
  <property fmtid="{D5CDD505-2E9C-101B-9397-08002B2CF9AE}" name="NXPowerLiteVersion" pid="4">
    <vt:lpwstr>S9.0.1</vt:lpwstr>
  </property>
</Properties>
</file>